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0"/>
  </p:notesMasterIdLst>
  <p:sldIdLst>
    <p:sldId id="310" r:id="rId2"/>
    <p:sldId id="261" r:id="rId3"/>
    <p:sldId id="326" r:id="rId4"/>
    <p:sldId id="300" r:id="rId5"/>
    <p:sldId id="323" r:id="rId6"/>
    <p:sldId id="324" r:id="rId7"/>
    <p:sldId id="325" r:id="rId8"/>
    <p:sldId id="315" r:id="rId9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75177" autoAdjust="0"/>
  </p:normalViewPr>
  <p:slideViewPr>
    <p:cSldViewPr>
      <p:cViewPr>
        <p:scale>
          <a:sx n="86" d="100"/>
          <a:sy n="86" d="100"/>
        </p:scale>
        <p:origin x="-15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75C8D-F71C-4480-B1C5-2951BB090B7B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EEC67-B2B9-40A7-98D9-8BB8187634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68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704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baseline="0" dirty="0" smtClean="0"/>
              <a:t> zadávacích podmínkách veřejných zadavatelů se často objevují pojmy související s IT, které neodpovídají právním předpisům, příp. právní jurisprudenci, a mohou způsobit problémy v budoucnu zadavatelům, mohou ale vést i k úspěšnému napadení řízení ze strany dodavatelů, zejm. z důvodu diskriminace (určitého typu řešení proti jinému). Proto je vhodné ujasnit si terminologii. </a:t>
            </a:r>
          </a:p>
          <a:p>
            <a:r>
              <a:rPr lang="cs-CZ" baseline="0" dirty="0" smtClean="0"/>
              <a:t>Základem rozhodnutí o licenčním modelu musí vždy být posouzení účelnosti a hospodárnosti. I proto je potřebné vědět, jaké jsou možnosti na trhu a jaké jsou trendy. Jakákoliv diskriminace konkrétního řešení nebo obchodního modelu může znamenat porušení ZVZ.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specifikace často první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problém – zadavatel neumí definovat technickou stránku tak detailně, aby vyloučil nutnost dalšího rozvoje, příp. problémy při akceptaci</a:t>
            </a:r>
          </a:p>
          <a:p>
            <a:pPr marL="171450" indent="-171450">
              <a:buFontTx/>
              <a:buChar char="-"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režimu ZVZ nelze po dodavateli snadno žádat legislativní update v rámci původní ceny; bez něho je však SW neupotřebitelný </a:t>
            </a:r>
          </a:p>
          <a:p>
            <a:pPr marL="171450" indent="-171450">
              <a:buFontTx/>
              <a:buChar char="-"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Nutno zvážit, zda zdrojové kódy jsou reálně využitelné, zda licence skutečně obsahuje to, co je nutné + zda např. změnou SW nezasahujeme do dalších práv dodavatele (know-how)</a:t>
            </a:r>
          </a:p>
          <a:p>
            <a:pPr marL="171450" indent="-171450">
              <a:buFontTx/>
              <a:buChar char="-"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Zásadní je rozsah záruk a podpory po dodání SW – v první řadě jde o garanci udržitelnosti investic (EU často chce prokázat udržitelnost aspoň na 5 let) + podpora SW často představuje skryté provozní náklady</a:t>
            </a:r>
          </a:p>
          <a:p>
            <a:pPr marL="171450" indent="-171450">
              <a:buFontTx/>
              <a:buChar char="-"/>
            </a:pP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Exit plán by měl být pojistkou pro případ ukončení spolupráce – přesto nemusí znamenat, že systém bude reálně schopen udržovat třetí subjekt (pokud ano, vždy to bude podléhat dalším nákladům na přechod k novému dodavateli)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EC67-B2B9-40A7-98D9-8BB81876340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25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 baseline="0"/>
            </a:lvl1pPr>
          </a:lstStyle>
          <a:p>
            <a:r>
              <a:rPr lang="cs-CZ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Klepnutím lze upravit styl předlohy nadpisů.</a:t>
            </a:r>
            <a:endParaRPr lang="cs-CZ" sz="40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663" y="188913"/>
            <a:ext cx="22193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AA58-2A87-425B-9F44-7CFF3C70D84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30AAA58-2A87-425B-9F44-7CFF3C70D84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468313" y="1557338"/>
            <a:ext cx="8208143" cy="460796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lang="cs-CZ" sz="2000" b="1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358775" indent="-358775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itchFamily="34" charset="0"/>
              <a:buChar char="•"/>
              <a:defRPr/>
            </a:lvl2pPr>
            <a:lvl3pPr marL="719138" indent="-36036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Tahoma" pitchFamily="34" charset="0"/>
              <a:buChar char="–"/>
              <a:defRPr sz="1600"/>
            </a:lvl3pPr>
            <a:lvl4pPr marL="719138" indent="-36036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+mj-lt"/>
              <a:buAutoNum type="arabicParenR"/>
              <a:defRPr sz="1600"/>
            </a:lvl4pPr>
            <a:lvl5pPr marL="990600" indent="-271463">
              <a:spcBef>
                <a:spcPts val="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30AAA58-2A87-425B-9F44-7CFF3C70D84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NIELSEN MEINL, advokátní kancelář, s.r.o. - konference TINF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B0B8-A6A1-42B7-A2B7-A344FA6737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8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marL="342900" lvl="1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cs-CZ" dirty="0" smtClean="0"/>
              <a:t>Druhá úroveň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cs-CZ" dirty="0" smtClean="0"/>
              <a:t>Třetí úroveň</a:t>
            </a:r>
          </a:p>
          <a:p>
            <a:pPr marL="800100" lvl="1" indent="-3429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30AAA58-2A87-425B-9F44-7CFF3C70D84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2" r:id="rId3"/>
    <p:sldLayoutId id="2147483664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fontAlgn="base" latinLnBrk="0" hangingPunct="1">
        <a:spcBef>
          <a:spcPts val="0"/>
        </a:spcBef>
        <a:spcAft>
          <a:spcPts val="600"/>
        </a:spcAft>
        <a:buClr>
          <a:srgbClr val="C00000"/>
        </a:buClr>
        <a:buFont typeface="Arial" charset="0"/>
        <a:buNone/>
        <a:defRPr lang="cs-CZ" sz="2000" b="1" kern="1200" dirty="0" smtClean="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360000" indent="-3600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tabLst/>
        <a:defRPr lang="cs-CZ" sz="2000" kern="1200" dirty="0" smtClean="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4572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77913" indent="-185738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Pohled právníka na IT zakázky ve veřejné dopravě</a:t>
            </a:r>
            <a:endParaRPr lang="cs-CZ" sz="4000" dirty="0"/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468313" y="5121188"/>
            <a:ext cx="8208143" cy="10441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fontAlgn="base" latinLnBrk="0" hangingPunct="1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Arial" charset="0"/>
              <a:buNone/>
              <a:defRPr lang="cs-CZ" sz="2000" b="1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360000" indent="-3600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tabLst/>
              <a:defRPr lang="cs-CZ" sz="20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4572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7913" indent="-185738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Tomáš Nielsen</a:t>
            </a:r>
          </a:p>
          <a:p>
            <a:pPr algn="ctr"/>
            <a:r>
              <a:rPr lang="cs-CZ" dirty="0" smtClean="0"/>
              <a:t>NIELSEN MEINL, advokátní kancelář, s.r.o.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zásada hospodaření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endParaRPr lang="cs-CZ" b="1" dirty="0" smtClean="0"/>
          </a:p>
          <a:p>
            <a:pPr marL="0" lvl="1" indent="0" algn="ctr">
              <a:buNone/>
            </a:pPr>
            <a:endParaRPr lang="cs-CZ" b="1" dirty="0"/>
          </a:p>
          <a:p>
            <a:pPr marL="0" lvl="1" indent="0" algn="ctr">
              <a:buNone/>
            </a:pPr>
            <a:r>
              <a:rPr lang="cs-CZ" b="1" dirty="0" smtClean="0"/>
              <a:t>Majetek </a:t>
            </a:r>
            <a:r>
              <a:rPr lang="cs-CZ" b="1" dirty="0"/>
              <a:t>kraje </a:t>
            </a:r>
            <a:r>
              <a:rPr lang="cs-CZ" b="1" dirty="0" smtClean="0"/>
              <a:t>i obce musí </a:t>
            </a:r>
            <a:r>
              <a:rPr lang="cs-CZ" b="1" dirty="0"/>
              <a:t>být využíván </a:t>
            </a:r>
            <a:r>
              <a:rPr lang="cs-CZ" b="1" dirty="0">
                <a:solidFill>
                  <a:srgbClr val="C00000"/>
                </a:solidFill>
              </a:rPr>
              <a:t>účelně </a:t>
            </a:r>
            <a:r>
              <a:rPr lang="cs-CZ" b="1" dirty="0"/>
              <a:t>a </a:t>
            </a:r>
            <a:r>
              <a:rPr lang="cs-CZ" b="1" dirty="0">
                <a:solidFill>
                  <a:srgbClr val="C00000"/>
                </a:solidFill>
              </a:rPr>
              <a:t>hospodárně</a:t>
            </a:r>
            <a:r>
              <a:rPr lang="cs-CZ" b="1" dirty="0"/>
              <a:t>.</a:t>
            </a:r>
          </a:p>
          <a:p>
            <a:pPr marL="0" lvl="1" indent="0">
              <a:buNone/>
            </a:pPr>
            <a:endParaRPr lang="cs-CZ" b="1" dirty="0" smtClean="0"/>
          </a:p>
          <a:p>
            <a:pPr marL="0" lvl="1" indent="0">
              <a:buNone/>
            </a:pPr>
            <a:r>
              <a:rPr lang="cs-CZ" b="1" dirty="0" smtClean="0"/>
              <a:t>Účelnost</a:t>
            </a:r>
            <a:r>
              <a:rPr lang="cs-CZ" b="1" dirty="0"/>
              <a:t>:</a:t>
            </a:r>
            <a:r>
              <a:rPr lang="cs-CZ" dirty="0"/>
              <a:t> zajištění optimální míry dosažení cílů při plnění stanovených úkolů</a:t>
            </a:r>
          </a:p>
          <a:p>
            <a:pPr marL="0" lvl="1" indent="0">
              <a:buNone/>
            </a:pPr>
            <a:endParaRPr lang="cs-CZ" b="1" dirty="0" smtClean="0"/>
          </a:p>
          <a:p>
            <a:pPr marL="0" lvl="1" indent="0">
              <a:buNone/>
            </a:pPr>
            <a:r>
              <a:rPr lang="cs-CZ" b="1" dirty="0" smtClean="0"/>
              <a:t>Hospodárnost</a:t>
            </a:r>
            <a:r>
              <a:rPr lang="cs-CZ" b="1" dirty="0"/>
              <a:t>: </a:t>
            </a:r>
            <a:r>
              <a:rPr lang="cs-CZ" dirty="0"/>
              <a:t>zajištění stanovených úkolů s co </a:t>
            </a:r>
            <a:r>
              <a:rPr lang="cs-CZ" b="1" dirty="0">
                <a:solidFill>
                  <a:srgbClr val="C00000"/>
                </a:solidFill>
              </a:rPr>
              <a:t>nejnižším vynaložením prostředků</a:t>
            </a:r>
            <a:r>
              <a:rPr lang="cs-CZ" dirty="0"/>
              <a:t> při dodržení odpovídající </a:t>
            </a:r>
            <a:r>
              <a:rPr lang="cs-CZ" b="1" dirty="0">
                <a:solidFill>
                  <a:srgbClr val="C00000"/>
                </a:solidFill>
              </a:rPr>
              <a:t>kvality</a:t>
            </a:r>
            <a:r>
              <a:rPr lang="cs-CZ" dirty="0"/>
              <a:t> plněných úkolů</a:t>
            </a:r>
          </a:p>
          <a:p>
            <a:pPr marL="17100"/>
            <a:endParaRPr lang="cs-CZ" b="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961"/>
            <a:ext cx="7048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pohled na pojmosloví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60000" indent="-342900">
              <a:buFont typeface="Arial" pitchFamily="34" charset="0"/>
              <a:buChar char="•"/>
            </a:pPr>
            <a:r>
              <a:rPr lang="cs-CZ" b="0" dirty="0" smtClean="0"/>
              <a:t>Zákonné pojetí počítačového </a:t>
            </a:r>
            <a:r>
              <a:rPr lang="cs-CZ" b="0" dirty="0"/>
              <a:t>programu </a:t>
            </a:r>
            <a:r>
              <a:rPr lang="cs-CZ" b="0" dirty="0" smtClean="0"/>
              <a:t>jako literárního díla</a:t>
            </a:r>
            <a:endParaRPr lang="cs-CZ" b="0" dirty="0"/>
          </a:p>
          <a:p>
            <a:pPr marL="360000" indent="-342900">
              <a:buFont typeface="Arial" pitchFamily="34" charset="0"/>
              <a:buChar char="•"/>
            </a:pPr>
            <a:r>
              <a:rPr lang="cs-CZ" b="0" dirty="0" smtClean="0"/>
              <a:t>Autorské dílo v. plnění chráněné autorským zákonem</a:t>
            </a:r>
            <a:endParaRPr lang="cs-CZ" b="0" dirty="0"/>
          </a:p>
          <a:p>
            <a:pPr marL="360000" indent="-342900">
              <a:buFont typeface="Arial" pitchFamily="34" charset="0"/>
              <a:buChar char="•"/>
            </a:pPr>
            <a:r>
              <a:rPr lang="cs-CZ" b="0" dirty="0" smtClean="0"/>
              <a:t>Změny autorskéh</a:t>
            </a:r>
            <a:r>
              <a:rPr lang="cs-CZ" b="0" dirty="0" smtClean="0"/>
              <a:t>o díla z pohledu autorského zákona</a:t>
            </a:r>
            <a:endParaRPr lang="cs-CZ" b="0" dirty="0" smtClean="0"/>
          </a:p>
          <a:p>
            <a:pPr marL="360000" indent="-342900">
              <a:buFont typeface="Arial" pitchFamily="34" charset="0"/>
              <a:buChar char="•"/>
            </a:pPr>
            <a:r>
              <a:rPr lang="cs-CZ" b="0" dirty="0" smtClean="0"/>
              <a:t>Licence </a:t>
            </a:r>
            <a:r>
              <a:rPr lang="cs-CZ" b="0" dirty="0"/>
              <a:t>coby předmět </a:t>
            </a:r>
            <a:r>
              <a:rPr lang="cs-CZ" b="0" dirty="0" smtClean="0"/>
              <a:t>práv a jejich vazba na obchodní model (pořízení IS do vlastnictví v. </a:t>
            </a:r>
            <a:r>
              <a:rPr lang="cs-CZ" b="0" dirty="0" err="1" smtClean="0"/>
              <a:t>XaaS</a:t>
            </a:r>
            <a:r>
              <a:rPr lang="cs-CZ" b="0" dirty="0" smtClean="0"/>
              <a:t>)</a:t>
            </a:r>
            <a:endParaRPr lang="cs-CZ" b="0" dirty="0"/>
          </a:p>
          <a:p>
            <a:pPr marL="360000" indent="-342900">
              <a:buFont typeface="Arial" pitchFamily="34" charset="0"/>
              <a:buChar char="•"/>
            </a:pPr>
            <a:endParaRPr lang="cs-CZ" b="0" dirty="0" smtClean="0"/>
          </a:p>
          <a:p>
            <a:endParaRPr lang="cs-CZ" b="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961"/>
            <a:ext cx="7048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18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</a:t>
            </a:r>
            <a:r>
              <a:rPr lang="cs-CZ" dirty="0" err="1" smtClean="0"/>
              <a:t>XaaS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Typické modely: Outsourcing a </a:t>
            </a:r>
            <a:r>
              <a:rPr lang="cs-CZ" dirty="0" err="1" smtClean="0"/>
              <a:t>Cloud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Starost o technologie je nahrazena starostí o výkon a dostupnost</a:t>
            </a:r>
            <a:endParaRPr lang="cs-CZ" dirty="0" smtClean="0"/>
          </a:p>
          <a:p>
            <a:pPr lvl="1"/>
            <a:r>
              <a:rPr lang="cs-CZ" dirty="0" smtClean="0"/>
              <a:t>Reálná kontrola nad daty je do určité míry nahrazena kontrolou právní</a:t>
            </a:r>
          </a:p>
          <a:p>
            <a:pPr lvl="1"/>
            <a:r>
              <a:rPr lang="cs-CZ" dirty="0" smtClean="0"/>
              <a:t>Zásadní zvýšení rozsahu odpovědnosti za škody</a:t>
            </a:r>
            <a:endParaRPr lang="cs-CZ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961"/>
            <a:ext cx="7048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nutné u </a:t>
            </a:r>
            <a:r>
              <a:rPr lang="cs-CZ" dirty="0" err="1" smtClean="0"/>
              <a:t>Cloudu</a:t>
            </a:r>
            <a:r>
              <a:rPr lang="cs-CZ" dirty="0" smtClean="0"/>
              <a:t> ošetřit?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Specifikace funkcí a výkonu</a:t>
            </a:r>
            <a:endParaRPr lang="cs-CZ" dirty="0" smtClean="0"/>
          </a:p>
          <a:p>
            <a:pPr lvl="1"/>
            <a:r>
              <a:rPr lang="cs-CZ" dirty="0" smtClean="0"/>
              <a:t>Měření dodávané služby</a:t>
            </a:r>
            <a:endParaRPr lang="cs-CZ" dirty="0" smtClean="0"/>
          </a:p>
          <a:p>
            <a:pPr lvl="1"/>
            <a:r>
              <a:rPr lang="cs-CZ" dirty="0" smtClean="0"/>
              <a:t>Určování ceny</a:t>
            </a:r>
            <a:endParaRPr lang="cs-CZ" dirty="0" smtClean="0"/>
          </a:p>
          <a:p>
            <a:pPr lvl="1"/>
            <a:r>
              <a:rPr lang="cs-CZ" dirty="0" smtClean="0"/>
              <a:t>Zálohování dat pro případy poškození, ztráty i nedostupnosti</a:t>
            </a:r>
          </a:p>
          <a:p>
            <a:pPr lvl="1"/>
            <a:r>
              <a:rPr lang="cs-CZ" dirty="0" smtClean="0"/>
              <a:t>Formát dat u poskytovatele</a:t>
            </a:r>
          </a:p>
          <a:p>
            <a:pPr lvl="1"/>
            <a:r>
              <a:rPr lang="cs-CZ" dirty="0" smtClean="0"/>
              <a:t>Export dat při přechodu k novému poskytovateli</a:t>
            </a:r>
            <a:endParaRPr lang="cs-CZ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961"/>
            <a:ext cx="7048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2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Co je nutné ošetřit při „nákupu“ SW? </a:t>
            </a:r>
            <a:endParaRPr lang="cs-CZ" sz="3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Specifikace díla a systém vícenákladů</a:t>
            </a:r>
            <a:endParaRPr lang="cs-CZ" dirty="0" smtClean="0"/>
          </a:p>
          <a:p>
            <a:pPr lvl="1"/>
            <a:r>
              <a:rPr lang="cs-CZ" dirty="0" smtClean="0"/>
              <a:t>Aktualizace – zejména legislativní (během provádění díla i po předání)</a:t>
            </a:r>
            <a:endParaRPr lang="cs-CZ" dirty="0" smtClean="0"/>
          </a:p>
          <a:p>
            <a:pPr lvl="1"/>
            <a:r>
              <a:rPr lang="cs-CZ" dirty="0" smtClean="0"/>
              <a:t>Licence, včetně jejich reálné využitelnosti</a:t>
            </a:r>
            <a:endParaRPr lang="cs-CZ" dirty="0" smtClean="0"/>
          </a:p>
          <a:p>
            <a:pPr lvl="1"/>
            <a:r>
              <a:rPr lang="cs-CZ" dirty="0" smtClean="0"/>
              <a:t>Záruky a podpora</a:t>
            </a:r>
          </a:p>
          <a:p>
            <a:pPr lvl="1"/>
            <a:r>
              <a:rPr lang="cs-CZ" dirty="0" smtClean="0"/>
              <a:t>Exit plán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961"/>
            <a:ext cx="7048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9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Na co by si měl dát pozor </a:t>
            </a:r>
            <a:br>
              <a:rPr lang="cs-CZ" sz="3400" dirty="0" smtClean="0"/>
            </a:br>
            <a:r>
              <a:rPr lang="cs-CZ" sz="3400" dirty="0" smtClean="0"/>
              <a:t>pečlivý hospodář?  </a:t>
            </a:r>
            <a:endParaRPr lang="cs-CZ" sz="3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Právní v. reálná závislost</a:t>
            </a:r>
            <a:endParaRPr lang="cs-CZ" dirty="0" smtClean="0"/>
          </a:p>
          <a:p>
            <a:pPr lvl="1"/>
            <a:r>
              <a:rPr lang="cs-CZ" dirty="0" smtClean="0"/>
              <a:t>Deklarovaná cena v. reálné dlouhodobé náklady</a:t>
            </a:r>
            <a:endParaRPr lang="cs-CZ" dirty="0" smtClean="0"/>
          </a:p>
          <a:p>
            <a:pPr lvl="1"/>
            <a:r>
              <a:rPr lang="cs-CZ" dirty="0" smtClean="0"/>
              <a:t>Udržitelnost projektu a další rozvoj </a:t>
            </a:r>
          </a:p>
          <a:p>
            <a:pPr marL="0" lvl="1" indent="0">
              <a:buNone/>
            </a:pPr>
            <a:endParaRPr lang="cs-CZ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11961"/>
            <a:ext cx="7048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7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64904"/>
            <a:ext cx="9144000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Kontakt</a:t>
            </a:r>
            <a:endParaRPr lang="cs-CZ" sz="28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356992"/>
            <a:ext cx="9144000" cy="20162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>
                <a:ea typeface="Tahoma" pitchFamily="34" charset="0"/>
              </a:rPr>
              <a:t>Tomáš Nielsen</a:t>
            </a:r>
          </a:p>
          <a:p>
            <a:pPr algn="ctr"/>
            <a:r>
              <a:rPr lang="cs-CZ" dirty="0">
                <a:ea typeface="Tahoma" pitchFamily="34" charset="0"/>
              </a:rPr>
              <a:t>+420 602 463 507</a:t>
            </a:r>
          </a:p>
          <a:p>
            <a:pPr algn="ctr"/>
            <a:r>
              <a:rPr lang="cs-CZ" dirty="0">
                <a:ea typeface="Tahoma" pitchFamily="34" charset="0"/>
              </a:rPr>
              <a:t>tnielsen@nielsenmeinl.com</a:t>
            </a:r>
          </a:p>
          <a:p>
            <a:pPr marL="0" indent="0" algn="ctr">
              <a:buNone/>
            </a:pP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cs-CZ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NIELSEN MEINL, advokátní kancelář, s.r.o.</a:t>
            </a:r>
          </a:p>
          <a:p>
            <a:pPr marL="0" indent="0" algn="ctr">
              <a:buNone/>
            </a:pPr>
            <a:r>
              <a:rPr lang="cs-CZ" sz="1600" dirty="0" smtClean="0">
                <a:ea typeface="Tahoma" pitchFamily="34" charset="0"/>
              </a:rPr>
              <a:t>Žatecká 55/14, Praha 1</a:t>
            </a:r>
            <a:r>
              <a:rPr lang="cs-CZ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456" y="744943"/>
            <a:ext cx="3845081" cy="153192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128456" y="744943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Cambria" pitchFamily="18" charset="0"/>
              </a:rPr>
              <a:t>Pevné zázemí v právu</a:t>
            </a:r>
            <a:endParaRPr lang="cs-CZ" sz="2000" b="1" dirty="0">
              <a:latin typeface="Cambria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15516" y="1268760"/>
            <a:ext cx="2484276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cs-CZ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www.nielsenmeinl.cz</a:t>
            </a:r>
            <a:endParaRPr lang="cs-CZ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67" y="388898"/>
            <a:ext cx="2400000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2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">
  <a:themeElements>
    <a:clrScheme name="NM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NM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0</TotalTime>
  <Words>531</Words>
  <Application>Microsoft Office PowerPoint</Application>
  <PresentationFormat>Předvádění na obrazovce (4:3)</PresentationFormat>
  <Paragraphs>62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šablona</vt:lpstr>
      <vt:lpstr>Pohled právníka na IT zakázky ve veřejné dopravě</vt:lpstr>
      <vt:lpstr>Základní zásada hospodaření</vt:lpstr>
      <vt:lpstr>Právní pohled na pojmosloví</vt:lpstr>
      <vt:lpstr>Základy XaaS</vt:lpstr>
      <vt:lpstr>Co je nutné u Cloudu ošetřit? </vt:lpstr>
      <vt:lpstr>Co je nutné ošetřit při „nákupu“ SW? </vt:lpstr>
      <vt:lpstr>Na co by si měl dát pozor  pečlivý hospodář?  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2011-11-07T13:09:23Z</dcterms:created>
  <dcterms:modified xsi:type="dcterms:W3CDTF">2013-05-15T10:21:53Z</dcterms:modified>
</cp:coreProperties>
</file>